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3" r:id="rId4"/>
  </p:sldMasterIdLst>
  <p:notesMasterIdLst>
    <p:notesMasterId r:id="rId14"/>
  </p:notesMasterIdLst>
  <p:handoutMasterIdLst>
    <p:handoutMasterId r:id="rId15"/>
  </p:handoutMasterIdLst>
  <p:sldIdLst>
    <p:sldId id="282" r:id="rId5"/>
    <p:sldId id="367" r:id="rId6"/>
    <p:sldId id="371" r:id="rId7"/>
    <p:sldId id="372" r:id="rId8"/>
    <p:sldId id="373" r:id="rId9"/>
    <p:sldId id="375" r:id="rId10"/>
    <p:sldId id="374" r:id="rId11"/>
    <p:sldId id="361" r:id="rId12"/>
    <p:sldId id="29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43" autoAdjust="0"/>
    <p:restoredTop sz="94631" autoAdjust="0"/>
  </p:normalViewPr>
  <p:slideViewPr>
    <p:cSldViewPr snapToGrid="0">
      <p:cViewPr varScale="1">
        <p:scale>
          <a:sx n="111" d="100"/>
          <a:sy n="111" d="100"/>
        </p:scale>
        <p:origin x="680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18.10.2024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39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55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2A2B5F1-9702-6B65-0999-44C03485184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04B3390-6BC8-0D2D-370F-A9700A20BF21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42FFC58-684D-CEF6-D1D9-CA4A964FE6D0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48BCCC8-4AC9-9F60-FE8F-CC603D57997B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1219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620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B35F17E-0274-0113-5A5D-0A2332678FC8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59276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335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428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93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75534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216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023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14592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2929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54411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929598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7844793-4ED9-E3B1-49F5-5399D23F9A92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C7E4ED5-98F0-BD7D-9EBB-084FA26C5250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Надпись 3">
            <a:extLst>
              <a:ext uri="{FF2B5EF4-FFF2-40B4-BE49-F238E27FC236}">
                <a16:creationId xmlns:a16="http://schemas.microsoft.com/office/drawing/2014/main" id="{34E6DAD2-B78C-27FB-CD8D-6F07681CDB46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78F398D-2871-E9D7-3D7D-FE552A74BDEC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C268CCB-77AF-B077-F485-56EF5040EEC9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7F84FD9-6BB0-0106-40CD-3E8A197FAD92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6031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62" r:id="rId14"/>
    <p:sldLayoutId id="2147483663" r:id="rId15"/>
    <p:sldLayoutId id="2147483658" r:id="rId16"/>
    <p:sldLayoutId id="2147483665" r:id="rId17"/>
    <p:sldLayoutId id="2147483659" r:id="rId18"/>
    <p:sldLayoutId id="2147483660" r:id="rId19"/>
    <p:sldLayoutId id="2147483650" r:id="rId20"/>
    <p:sldLayoutId id="2147483656" r:id="rId21"/>
    <p:sldLayoutId id="2147483657" r:id="rId22"/>
    <p:sldLayoutId id="2147483654" r:id="rId23"/>
    <p:sldLayoutId id="2147483666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72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>
                <a:latin typeface="Calibri" panose="020F0502020204030204" pitchFamily="34" charset="0"/>
                <a:cs typeface="Calibri" panose="020F0502020204030204" pitchFamily="34" charset="0"/>
              </a:rPr>
              <a:t>«Өндірістік электроника»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3 -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4078" y="1077528"/>
            <a:ext cx="11566258" cy="1220756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материалдарда арнайы электрлік қасиеттері әртүрлі аймақтар жасалады.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Жартылайөткізгіштердің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осындай электрлік қасиеттері әртүрлі аймақтарының түйіскен тұсындағы қабат электрлік ауысу деп аталады.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Жартылайөткізгішітк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материалдардың аймақтарының арасында болатын ауысу түрлері келесі суретте келтірілген.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48019" y="104056"/>
            <a:ext cx="11789934" cy="9198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 МАТЕРИАЛДАРДАҒЫ 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ЭЛЕКТРЛІК АУЫСУЛАР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B987F0-B9AE-7829-B091-31A82B853807}"/>
              </a:ext>
            </a:extLst>
          </p:cNvPr>
          <p:cNvSpPr txBox="1"/>
          <p:nvPr/>
        </p:nvSpPr>
        <p:spPr>
          <a:xfrm>
            <a:off x="3506867" y="5780472"/>
            <a:ext cx="54722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сурет - Материалдардағы ауысу түрлері</a:t>
            </a:r>
            <a:r>
              <a:rPr lang="ru-KZ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AEE3ED-B92E-6B60-9F92-5E3CA6791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01949"/>
            <a:ext cx="10416988" cy="23705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1505480"/>
            <a:ext cx="11566258" cy="384704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Металлдық-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Металлдан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электронның шығу жұмысы шамасының қатынастарына қарай 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&gt; &lt;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ө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металл-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шекарасында екі түрлі ауысу болады: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Омдық контакт – берілген кернеудің бағытына тәуелсіз және төмен кедергілі ауысу қабаты. Электр сигналдарын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жартылайөткізгіштерге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өткізу үшін омдық өткізгіш ретінде қолданылады.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Түзеткіш контакт –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бірбағытты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өткізгіштікке ие электрлік ауысу,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Шоттки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диодтарында қолданылады [5].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32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270933"/>
            <a:ext cx="11566258" cy="584200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(Электрондық-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кемтіктік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ауысу)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Әртүрлі типті екі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жартылайөткізгіштерді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механикалық контактіге келтіру арқылы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 алу мүмкін емес, оған себеп: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біріншіден,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жартылайөткізгіштердің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беткі қабатын жақсы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диэлектрик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болатын тотық басып жатады;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екіншіден, екі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жартылайөткізгіштердің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арасында әрқашан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атомаралық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қашықтықтан қалың ауа қабаты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Сондықтан,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басқа тәсілмен алынады. Олардың негізгілері: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Құйма әдісі 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пластинасына қажет қоспасы бар металл немесе құйма балқытылып құйылады).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Диффузиялық әдіс.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141160"/>
            <a:ext cx="11566258" cy="156910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Тепе-теңдік күйдегі 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 алу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уретте тепе-теңдік күйдегі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үрдістер моделі келтірілген.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5D22AE-A684-AEED-3464-16E58F031374}"/>
              </a:ext>
            </a:extLst>
          </p:cNvPr>
          <p:cNvSpPr txBox="1"/>
          <p:nvPr/>
        </p:nvSpPr>
        <p:spPr>
          <a:xfrm>
            <a:off x="3599227" y="5164664"/>
            <a:ext cx="5409306" cy="3906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тепе-теңдік күйі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AB366D-D2D5-6923-5D1C-E651D97AF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334" y="1710268"/>
            <a:ext cx="9262533" cy="32684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150742F-9C1F-0E62-37F2-6ECD91B081CC}"/>
              </a:ext>
            </a:extLst>
          </p:cNvPr>
          <p:cNvSpPr/>
          <p:nvPr/>
        </p:nvSpPr>
        <p:spPr>
          <a:xfrm>
            <a:off x="105404" y="5741318"/>
            <a:ext cx="11324337" cy="111668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диф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+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0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қатынас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токтардың динамикалық тепе-теңдік шарты деп аталады.</a:t>
            </a:r>
            <a:r>
              <a:rPr lang="ru-KZ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36823"/>
            <a:ext cx="11566258" cy="211565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Сыртқы кернеу бар кездегі 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kk-KZ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-ауысуға сырттан кернеу берілгенде ондағы токтардың динамикалық тепе-теңдігі бұзылады да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 тепе-теңдік емес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-ауысудың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-аймағына сыртқы кернеу көзінің «-» полюсі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-аймағына «+» полюсі берілген болса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 кері бағытта жылжытылған делінеді.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0467-212E-AA20-6E25-684CA11FF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133" y="2152475"/>
            <a:ext cx="6163733" cy="174201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9675D-4D04-200B-B229-B9D01DEA4D5B}"/>
              </a:ext>
            </a:extLst>
          </p:cNvPr>
          <p:cNvSpPr txBox="1"/>
          <p:nvPr/>
        </p:nvSpPr>
        <p:spPr>
          <a:xfrm>
            <a:off x="3062918" y="3837381"/>
            <a:ext cx="5409306" cy="3906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ru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кері жылжу</a:t>
            </a:r>
            <a:r>
              <a:rPr lang="ru-KZ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9228C4-D421-19A0-ED34-46AF68105F57}"/>
              </a:ext>
            </a:extLst>
          </p:cNvPr>
          <p:cNvSpPr/>
          <p:nvPr/>
        </p:nvSpPr>
        <p:spPr>
          <a:xfrm>
            <a:off x="54047" y="4192744"/>
            <a:ext cx="11427049" cy="2614861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кернеу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потенциалымен бағыттас, ал қорытқы кернеу осы потенциал мен сыртқы кернеудің қосындысына тең: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+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Бұл жағдайда электр өрісінің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кернеулігі өседі де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ені кеңейеді. Диффузия үрдісі толығымен тоқтайды, ауысу арқылы I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 ток жүреді. Бұл негізгі емес заряд тасымалдаушылардың I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жылулық тогы, өйткені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диф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нөлге айналған. Жылулық токтың шамасы қоршаған орта температурасына тәуелді болады.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 ток негізгі емес тасымалдаушыларға байланысты болғандықтан (негізгі емес тасымалдаушылардың концентрациясы аз шама) I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тогының мәні де аз шама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161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60470" y="221792"/>
            <a:ext cx="11566258" cy="855366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2)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-ауысудың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-аймағына сыртқы кернеу көзінің «+» полюсі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-аймағына «-» полюсі берілген болса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 тура бағытта жылжытылған делінеді.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7BF046-176D-3832-5A2E-B401CE5218D0}"/>
              </a:ext>
            </a:extLst>
          </p:cNvPr>
          <p:cNvSpPr txBox="1"/>
          <p:nvPr/>
        </p:nvSpPr>
        <p:spPr>
          <a:xfrm>
            <a:off x="3829636" y="3835341"/>
            <a:ext cx="453272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Сурет – p-</a:t>
            </a: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-ауысудағы тура жылжу</a:t>
            </a:r>
            <a:r>
              <a:rPr lang="ru-KZ" sz="2000" dirty="0">
                <a:effectLst/>
              </a:rPr>
              <a:t> 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96251E-4634-0168-40F3-9B8805E89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201" y="1287500"/>
            <a:ext cx="5753865" cy="248950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1F6CD73-8107-650E-4DA2-E68D97335A2C}"/>
              </a:ext>
            </a:extLst>
          </p:cNvPr>
          <p:cNvSpPr/>
          <p:nvPr/>
        </p:nvSpPr>
        <p:spPr>
          <a:xfrm>
            <a:off x="271636" y="4379386"/>
            <a:ext cx="11566258" cy="2167467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жағдайда сыртқы кернеу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потенциалына қарама-қарсы бағытталады да, ауысудағы қорытқы кернеу олардың айырымына тең болады: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бұл ауысудағы электр өрісінің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кернеулігін әлсіретеді, ауысудың ені кішірейеді. Негізгі заряд тасымалдаушылардың диффузиясы қайтадан басталады. 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тура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диф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тура ток жүреді, бұл негізгі заряд тасымалдаушылардың диффузиялық тогы.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Тура ток негізгі заряд тасымалдаушыларға байланысты болғандықтан (олардың концентрациясы жоғары болады) кернеу жоғарылағанда диффузиялық ток күрт жоғарылап үлкен мәндерге ие болуы мүмкін.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83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{1CC594F0-5892-474F-8862-8C8BF6778D8B}tf10001119</Template>
  <TotalTime>0</TotalTime>
  <Words>733</Words>
  <Application>Microsoft Macintosh PowerPoint</Application>
  <PresentationFormat>Широкоэкранный</PresentationFormat>
  <Paragraphs>64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Corbel</vt:lpstr>
      <vt:lpstr>Gill Sans MT</vt:lpstr>
      <vt:lpstr>Times New Roman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2024-10-18T08:14:18Z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